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57" r:id="rId2"/>
    <p:sldId id="259" r:id="rId3"/>
    <p:sldId id="260" r:id="rId4"/>
    <p:sldId id="261"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77777"/>
    <a:srgbClr val="8989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645"/>
    <p:restoredTop sz="86538"/>
  </p:normalViewPr>
  <p:slideViewPr>
    <p:cSldViewPr snapToGrid="0" snapToObjects="1">
      <p:cViewPr>
        <p:scale>
          <a:sx n="110" d="100"/>
          <a:sy n="110" d="100"/>
        </p:scale>
        <p:origin x="264" y="512"/>
      </p:cViewPr>
      <p:guideLst/>
    </p:cSldViewPr>
  </p:slideViewPr>
  <p:notesTextViewPr>
    <p:cViewPr>
      <p:scale>
        <a:sx n="1" d="1"/>
        <a:sy n="1" d="1"/>
      </p:scale>
      <p:origin x="0" y="-1288"/>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22107E-A15A-0A43-8062-D365729D79A8}" type="datetimeFigureOut">
              <a:rPr lang="en-US" smtClean="0"/>
              <a:t>1/6/21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CAD30B-9FFF-FC44-9F36-FBDEDB1977D3}" type="slidenum">
              <a:rPr lang="en-US" smtClean="0"/>
              <a:t>‹#›</a:t>
            </a:fld>
            <a:endParaRPr lang="en-US"/>
          </a:p>
        </p:txBody>
      </p:sp>
    </p:spTree>
    <p:extLst>
      <p:ext uri="{BB962C8B-B14F-4D97-AF65-F5344CB8AC3E}">
        <p14:creationId xmlns:p14="http://schemas.microsoft.com/office/powerpoint/2010/main" val="3726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my name is Katelyn Morrison and I am a final year undergrad at the University of Pittsburgh. My research currently focuses on analyzing and brainstorming methods to reduce discrimination in learning algorithms for social good in sociotechnical systems such as smart mobility systems. </a:t>
            </a:r>
          </a:p>
        </p:txBody>
      </p:sp>
      <p:sp>
        <p:nvSpPr>
          <p:cNvPr id="4" name="Slide Number Placeholder 3"/>
          <p:cNvSpPr>
            <a:spLocks noGrp="1"/>
          </p:cNvSpPr>
          <p:nvPr>
            <p:ph type="sldNum" sz="quarter" idx="5"/>
          </p:nvPr>
        </p:nvSpPr>
        <p:spPr/>
        <p:txBody>
          <a:bodyPr/>
          <a:lstStyle/>
          <a:p>
            <a:fld id="{BCCAD30B-9FFF-FC44-9F36-FBDEDB1977D3}" type="slidenum">
              <a:rPr lang="en-US" smtClean="0"/>
              <a:t>1</a:t>
            </a:fld>
            <a:endParaRPr lang="en-US"/>
          </a:p>
        </p:txBody>
      </p:sp>
    </p:spTree>
    <p:extLst>
      <p:ext uri="{BB962C8B-B14F-4D97-AF65-F5344CB8AC3E}">
        <p14:creationId xmlns:p14="http://schemas.microsoft.com/office/powerpoint/2010/main" val="1412384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Several learning algorithms have been designed to augment traditional transportation systems into dynamic, affordable, and on-demand systems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such as ride sharing platforms, public bikes, and electric scooters. [ANIMATION 1]</a:t>
            </a:r>
          </a:p>
          <a:p>
            <a:endParaRPr lang="en-US" dirty="0"/>
          </a:p>
          <a:p>
            <a:r>
              <a:rPr lang="en-US" dirty="0"/>
              <a:t>These smart mobility systems create reliable and sustainable transportation resources which are vital to the stability and growth of a city. [ANIMATION 2]</a:t>
            </a:r>
          </a:p>
          <a:p>
            <a:endParaRPr lang="en-US" dirty="0"/>
          </a:p>
          <a:p>
            <a:r>
              <a:rPr lang="en-US" dirty="0"/>
              <a:t>Ultimately, these smart mobility systems equipped with data-driven learning algorithms will provide citizens with access to education, jobs, and health care facilities.  [ANIMATION 3]</a:t>
            </a:r>
          </a:p>
          <a:p>
            <a:endParaRPr lang="en-US" dirty="0"/>
          </a:p>
          <a:p>
            <a:r>
              <a:rPr lang="en-US" dirty="0"/>
              <a:t>To ensure these resources are provided and used efficiently and effectively, researchers have employed learning algorithms that provide insight to help planners and policymakers decide [ANIMATION 4]</a:t>
            </a:r>
          </a:p>
          <a:p>
            <a:endParaRPr lang="en-US" dirty="0"/>
          </a:p>
          <a:p>
            <a:r>
              <a:rPr lang="en-US" dirty="0"/>
              <a:t>where to dispatch taxis or Ubers [ANIMATION 5]</a:t>
            </a:r>
          </a:p>
          <a:p>
            <a:endParaRPr lang="en-US" dirty="0"/>
          </a:p>
          <a:p>
            <a:r>
              <a:rPr lang="en-US" dirty="0"/>
              <a:t>Where to build bike stations [ANIMATION 6]</a:t>
            </a:r>
          </a:p>
          <a:p>
            <a:endParaRPr lang="en-US" dirty="0"/>
          </a:p>
          <a:p>
            <a:r>
              <a:rPr lang="en-US" dirty="0"/>
              <a:t>And where to redistribute bikes or electric scooters [ANIMATION 7]</a:t>
            </a:r>
          </a:p>
          <a:p>
            <a:endParaRPr lang="en-US" dirty="0"/>
          </a:p>
          <a:p>
            <a:r>
              <a:rPr lang="en-US" dirty="0"/>
              <a:t>These questions have been tackled primarily by predicting behaviors and trends over space and time using models such as [ANIMATION 8]</a:t>
            </a:r>
          </a:p>
          <a:p>
            <a:endParaRPr lang="en-US" dirty="0"/>
          </a:p>
          <a:p>
            <a:r>
              <a:rPr lang="en-US" dirty="0"/>
              <a:t>Convolutional neural networks and another model [ANIMATION 9] </a:t>
            </a:r>
          </a:p>
        </p:txBody>
      </p:sp>
      <p:sp>
        <p:nvSpPr>
          <p:cNvPr id="4" name="Slide Number Placeholder 3"/>
          <p:cNvSpPr>
            <a:spLocks noGrp="1"/>
          </p:cNvSpPr>
          <p:nvPr>
            <p:ph type="sldNum" sz="quarter" idx="5"/>
          </p:nvPr>
        </p:nvSpPr>
        <p:spPr/>
        <p:txBody>
          <a:bodyPr/>
          <a:lstStyle/>
          <a:p>
            <a:fld id="{BCCAD30B-9FFF-FC44-9F36-FBDEDB1977D3}" type="slidenum">
              <a:rPr lang="en-US" smtClean="0"/>
              <a:t>2</a:t>
            </a:fld>
            <a:endParaRPr lang="en-US"/>
          </a:p>
        </p:txBody>
      </p:sp>
    </p:spTree>
    <p:extLst>
      <p:ext uri="{BB962C8B-B14F-4D97-AF65-F5344CB8AC3E}">
        <p14:creationId xmlns:p14="http://schemas.microsoft.com/office/powerpoint/2010/main" val="2185867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 of my preliminary analyses on Pittsburgh’s Healthy Ride Bike Sharing Program reveal that 5% of the bike stations are in neighbors with poor housing conditions.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you can see the stations colored by census tract and identifies the station’s capacity as well as that census tract’s median household income in 2015. [ANIMATION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visualization shows that more bike stations have been placed in neighborhoods with a higher median household income.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any city starts or wants to expand their bike sharing program, they face an exploration vs exploitation problem. [ANIMATION 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have been investigating how to potentially leverage model-based reinforcement learning paired with Bayesian Optimization to tackle this agenda. [ANIMATION 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avoid biases or discrimination, I am also investigating how the model I create can satisfy statistical parity. [ANIMATION 4]</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Moving forward I will be developing, training, and testing a model for </a:t>
            </a:r>
            <a:r>
              <a:rPr lang="en-US"/>
              <a:t>this work.</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have also identified several datasets including the Median Household Income and Community Need Index to evaluate and potentially include. [ANIMATION 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Finally, I would like to identify other potential models that could be used [ANIMATION 6]</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BCCAD30B-9FFF-FC44-9F36-FBDEDB1977D3}" type="slidenum">
              <a:rPr lang="en-US" smtClean="0"/>
              <a:t>3</a:t>
            </a:fld>
            <a:endParaRPr lang="en-US"/>
          </a:p>
        </p:txBody>
      </p:sp>
    </p:spTree>
    <p:extLst>
      <p:ext uri="{BB962C8B-B14F-4D97-AF65-F5344CB8AC3E}">
        <p14:creationId xmlns:p14="http://schemas.microsoft.com/office/powerpoint/2010/main" val="3651242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Thank you to the workshop organizers, the reviewers, and my mentors. Be sure to check out my related works section where I identify the few other academic contributions related to this paper. </a:t>
            </a:r>
          </a:p>
          <a:p>
            <a:endParaRPr lang="en-US" dirty="0"/>
          </a:p>
        </p:txBody>
      </p:sp>
      <p:sp>
        <p:nvSpPr>
          <p:cNvPr id="4" name="Slide Number Placeholder 3"/>
          <p:cNvSpPr>
            <a:spLocks noGrp="1"/>
          </p:cNvSpPr>
          <p:nvPr>
            <p:ph type="sldNum" sz="quarter" idx="5"/>
          </p:nvPr>
        </p:nvSpPr>
        <p:spPr/>
        <p:txBody>
          <a:bodyPr/>
          <a:lstStyle/>
          <a:p>
            <a:fld id="{BCCAD30B-9FFF-FC44-9F36-FBDEDB1977D3}" type="slidenum">
              <a:rPr lang="en-US" smtClean="0"/>
              <a:t>4</a:t>
            </a:fld>
            <a:endParaRPr lang="en-US"/>
          </a:p>
        </p:txBody>
      </p:sp>
    </p:spTree>
    <p:extLst>
      <p:ext uri="{BB962C8B-B14F-4D97-AF65-F5344CB8AC3E}">
        <p14:creationId xmlns:p14="http://schemas.microsoft.com/office/powerpoint/2010/main" val="389465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E4EF7-1702-E14D-B4DE-D3D4D08B1B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8BC213A-6C09-9E40-8E4E-FD75634142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3E5DFF7-ABFD-614F-91B1-3AD742699E6A}"/>
              </a:ext>
            </a:extLst>
          </p:cNvPr>
          <p:cNvSpPr>
            <a:spLocks noGrp="1"/>
          </p:cNvSpPr>
          <p:nvPr>
            <p:ph type="dt" sz="half" idx="10"/>
          </p:nvPr>
        </p:nvSpPr>
        <p:spPr/>
        <p:txBody>
          <a:bodyPr/>
          <a:lstStyle/>
          <a:p>
            <a:r>
              <a:rPr lang="en-US"/>
              <a:t>January 8th, 2021</a:t>
            </a:r>
          </a:p>
        </p:txBody>
      </p:sp>
      <p:sp>
        <p:nvSpPr>
          <p:cNvPr id="5" name="Footer Placeholder 4">
            <a:extLst>
              <a:ext uri="{FF2B5EF4-FFF2-40B4-BE49-F238E27FC236}">
                <a16:creationId xmlns:a16="http://schemas.microsoft.com/office/drawing/2014/main" id="{EF60A358-CC26-FE4D-84A9-2348D4D02C1D}"/>
              </a:ext>
            </a:extLst>
          </p:cNvPr>
          <p:cNvSpPr>
            <a:spLocks noGrp="1"/>
          </p:cNvSpPr>
          <p:nvPr>
            <p:ph type="ftr" sz="quarter" idx="11"/>
          </p:nvPr>
        </p:nvSpPr>
        <p:spPr/>
        <p:txBody>
          <a:bodyPr/>
          <a:lstStyle/>
          <a:p>
            <a:r>
              <a:rPr lang="en-US"/>
              <a:t>AI for Social Good Workshop ~ IJCAI</a:t>
            </a:r>
          </a:p>
        </p:txBody>
      </p:sp>
      <p:sp>
        <p:nvSpPr>
          <p:cNvPr id="6" name="Slide Number Placeholder 5">
            <a:extLst>
              <a:ext uri="{FF2B5EF4-FFF2-40B4-BE49-F238E27FC236}">
                <a16:creationId xmlns:a16="http://schemas.microsoft.com/office/drawing/2014/main" id="{A1BB23FC-55E3-0946-A23D-C37C0A754DCE}"/>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4175513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D858F-CD90-D148-9164-7BAC88C75C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9812FD-0845-E646-A398-25A566A12D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7C0BED-4969-E249-B598-A42E21C392AD}"/>
              </a:ext>
            </a:extLst>
          </p:cNvPr>
          <p:cNvSpPr>
            <a:spLocks noGrp="1"/>
          </p:cNvSpPr>
          <p:nvPr>
            <p:ph type="dt" sz="half" idx="10"/>
          </p:nvPr>
        </p:nvSpPr>
        <p:spPr/>
        <p:txBody>
          <a:bodyPr/>
          <a:lstStyle/>
          <a:p>
            <a:r>
              <a:rPr lang="en-US"/>
              <a:t>January 8th, 2021</a:t>
            </a:r>
          </a:p>
        </p:txBody>
      </p:sp>
      <p:sp>
        <p:nvSpPr>
          <p:cNvPr id="5" name="Footer Placeholder 4">
            <a:extLst>
              <a:ext uri="{FF2B5EF4-FFF2-40B4-BE49-F238E27FC236}">
                <a16:creationId xmlns:a16="http://schemas.microsoft.com/office/drawing/2014/main" id="{4F81870E-9015-4441-8803-962CB4611AE3}"/>
              </a:ext>
            </a:extLst>
          </p:cNvPr>
          <p:cNvSpPr>
            <a:spLocks noGrp="1"/>
          </p:cNvSpPr>
          <p:nvPr>
            <p:ph type="ftr" sz="quarter" idx="11"/>
          </p:nvPr>
        </p:nvSpPr>
        <p:spPr/>
        <p:txBody>
          <a:bodyPr/>
          <a:lstStyle/>
          <a:p>
            <a:r>
              <a:rPr lang="en-US"/>
              <a:t>AI for Social Good Workshop ~ IJCAI</a:t>
            </a:r>
          </a:p>
        </p:txBody>
      </p:sp>
      <p:sp>
        <p:nvSpPr>
          <p:cNvPr id="6" name="Slide Number Placeholder 5">
            <a:extLst>
              <a:ext uri="{FF2B5EF4-FFF2-40B4-BE49-F238E27FC236}">
                <a16:creationId xmlns:a16="http://schemas.microsoft.com/office/drawing/2014/main" id="{417E3133-398E-6345-8048-48E2F1A0DF37}"/>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3034336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470EB4-05AC-384F-B515-05EB423A1FD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D8A110-EAC6-6D43-B332-607FEC13440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97C892-E95B-2648-9B6F-EDF6D2C0844A}"/>
              </a:ext>
            </a:extLst>
          </p:cNvPr>
          <p:cNvSpPr>
            <a:spLocks noGrp="1"/>
          </p:cNvSpPr>
          <p:nvPr>
            <p:ph type="dt" sz="half" idx="10"/>
          </p:nvPr>
        </p:nvSpPr>
        <p:spPr/>
        <p:txBody>
          <a:bodyPr/>
          <a:lstStyle/>
          <a:p>
            <a:r>
              <a:rPr lang="en-US"/>
              <a:t>January 8th, 2021</a:t>
            </a:r>
          </a:p>
        </p:txBody>
      </p:sp>
      <p:sp>
        <p:nvSpPr>
          <p:cNvPr id="5" name="Footer Placeholder 4">
            <a:extLst>
              <a:ext uri="{FF2B5EF4-FFF2-40B4-BE49-F238E27FC236}">
                <a16:creationId xmlns:a16="http://schemas.microsoft.com/office/drawing/2014/main" id="{78C212BA-6889-AA43-B9D6-746F062A38E1}"/>
              </a:ext>
            </a:extLst>
          </p:cNvPr>
          <p:cNvSpPr>
            <a:spLocks noGrp="1"/>
          </p:cNvSpPr>
          <p:nvPr>
            <p:ph type="ftr" sz="quarter" idx="11"/>
          </p:nvPr>
        </p:nvSpPr>
        <p:spPr/>
        <p:txBody>
          <a:bodyPr/>
          <a:lstStyle/>
          <a:p>
            <a:r>
              <a:rPr lang="en-US"/>
              <a:t>AI for Social Good Workshop ~ IJCAI</a:t>
            </a:r>
          </a:p>
        </p:txBody>
      </p:sp>
      <p:sp>
        <p:nvSpPr>
          <p:cNvPr id="6" name="Slide Number Placeholder 5">
            <a:extLst>
              <a:ext uri="{FF2B5EF4-FFF2-40B4-BE49-F238E27FC236}">
                <a16:creationId xmlns:a16="http://schemas.microsoft.com/office/drawing/2014/main" id="{63F2F764-4E83-1C4E-98F1-57190E46EB9F}"/>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8661294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68886-0024-AD46-96A7-DE62D1EF3C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06D8C9-72BF-674B-8446-B58885C0C2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15C147-E999-FF4C-8C65-84E1A7A7FE68}"/>
              </a:ext>
            </a:extLst>
          </p:cNvPr>
          <p:cNvSpPr>
            <a:spLocks noGrp="1"/>
          </p:cNvSpPr>
          <p:nvPr>
            <p:ph type="dt" sz="half" idx="10"/>
          </p:nvPr>
        </p:nvSpPr>
        <p:spPr/>
        <p:txBody>
          <a:bodyPr/>
          <a:lstStyle/>
          <a:p>
            <a:r>
              <a:rPr lang="en-US"/>
              <a:t>January 8th, 2021</a:t>
            </a:r>
          </a:p>
        </p:txBody>
      </p:sp>
      <p:sp>
        <p:nvSpPr>
          <p:cNvPr id="5" name="Footer Placeholder 4">
            <a:extLst>
              <a:ext uri="{FF2B5EF4-FFF2-40B4-BE49-F238E27FC236}">
                <a16:creationId xmlns:a16="http://schemas.microsoft.com/office/drawing/2014/main" id="{D402EC70-1464-F948-BFBB-16D68E989BBD}"/>
              </a:ext>
            </a:extLst>
          </p:cNvPr>
          <p:cNvSpPr>
            <a:spLocks noGrp="1"/>
          </p:cNvSpPr>
          <p:nvPr>
            <p:ph type="ftr" sz="quarter" idx="11"/>
          </p:nvPr>
        </p:nvSpPr>
        <p:spPr/>
        <p:txBody>
          <a:bodyPr/>
          <a:lstStyle/>
          <a:p>
            <a:r>
              <a:rPr lang="en-US"/>
              <a:t>AI for Social Good Workshop ~ IJCAI</a:t>
            </a:r>
          </a:p>
        </p:txBody>
      </p:sp>
      <p:sp>
        <p:nvSpPr>
          <p:cNvPr id="6" name="Slide Number Placeholder 5">
            <a:extLst>
              <a:ext uri="{FF2B5EF4-FFF2-40B4-BE49-F238E27FC236}">
                <a16:creationId xmlns:a16="http://schemas.microsoft.com/office/drawing/2014/main" id="{ADEF2A57-61E7-EE4D-ADCC-C3B3549D9E76}"/>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937154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2C9BE-DD6A-FF4D-A078-241AFACB58C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1C74B66-E2FE-5F44-8419-103EF7BAAF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31680A-B1FF-AE48-9857-D432797A38AF}"/>
              </a:ext>
            </a:extLst>
          </p:cNvPr>
          <p:cNvSpPr>
            <a:spLocks noGrp="1"/>
          </p:cNvSpPr>
          <p:nvPr>
            <p:ph type="dt" sz="half" idx="10"/>
          </p:nvPr>
        </p:nvSpPr>
        <p:spPr/>
        <p:txBody>
          <a:bodyPr/>
          <a:lstStyle/>
          <a:p>
            <a:r>
              <a:rPr lang="en-US"/>
              <a:t>January 8th, 2021</a:t>
            </a:r>
          </a:p>
        </p:txBody>
      </p:sp>
      <p:sp>
        <p:nvSpPr>
          <p:cNvPr id="5" name="Footer Placeholder 4">
            <a:extLst>
              <a:ext uri="{FF2B5EF4-FFF2-40B4-BE49-F238E27FC236}">
                <a16:creationId xmlns:a16="http://schemas.microsoft.com/office/drawing/2014/main" id="{EE3458B5-DF66-BE49-AE09-235EE357B114}"/>
              </a:ext>
            </a:extLst>
          </p:cNvPr>
          <p:cNvSpPr>
            <a:spLocks noGrp="1"/>
          </p:cNvSpPr>
          <p:nvPr>
            <p:ph type="ftr" sz="quarter" idx="11"/>
          </p:nvPr>
        </p:nvSpPr>
        <p:spPr/>
        <p:txBody>
          <a:bodyPr/>
          <a:lstStyle/>
          <a:p>
            <a:r>
              <a:rPr lang="en-US"/>
              <a:t>AI for Social Good Workshop ~ IJCAI</a:t>
            </a:r>
          </a:p>
        </p:txBody>
      </p:sp>
      <p:sp>
        <p:nvSpPr>
          <p:cNvPr id="6" name="Slide Number Placeholder 5">
            <a:extLst>
              <a:ext uri="{FF2B5EF4-FFF2-40B4-BE49-F238E27FC236}">
                <a16:creationId xmlns:a16="http://schemas.microsoft.com/office/drawing/2014/main" id="{DF436EB6-9039-1348-8A56-B9B90A92DA1A}"/>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3424940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222DD-50B5-0C44-BB8B-E68DACCD89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402AED-39FC-7E4E-A8C9-21C5707240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B72AC79-0497-D846-9E3A-49242AC26A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7C9C71-1C3B-7C43-B84E-99769D40A06B}"/>
              </a:ext>
            </a:extLst>
          </p:cNvPr>
          <p:cNvSpPr>
            <a:spLocks noGrp="1"/>
          </p:cNvSpPr>
          <p:nvPr>
            <p:ph type="dt" sz="half" idx="10"/>
          </p:nvPr>
        </p:nvSpPr>
        <p:spPr/>
        <p:txBody>
          <a:bodyPr/>
          <a:lstStyle/>
          <a:p>
            <a:r>
              <a:rPr lang="en-US"/>
              <a:t>January 8th, 2021</a:t>
            </a:r>
          </a:p>
        </p:txBody>
      </p:sp>
      <p:sp>
        <p:nvSpPr>
          <p:cNvPr id="6" name="Footer Placeholder 5">
            <a:extLst>
              <a:ext uri="{FF2B5EF4-FFF2-40B4-BE49-F238E27FC236}">
                <a16:creationId xmlns:a16="http://schemas.microsoft.com/office/drawing/2014/main" id="{012B232B-D968-C348-AC3F-C9863CC3E491}"/>
              </a:ext>
            </a:extLst>
          </p:cNvPr>
          <p:cNvSpPr>
            <a:spLocks noGrp="1"/>
          </p:cNvSpPr>
          <p:nvPr>
            <p:ph type="ftr" sz="quarter" idx="11"/>
          </p:nvPr>
        </p:nvSpPr>
        <p:spPr/>
        <p:txBody>
          <a:bodyPr/>
          <a:lstStyle/>
          <a:p>
            <a:r>
              <a:rPr lang="en-US"/>
              <a:t>AI for Social Good Workshop ~ IJCAI</a:t>
            </a:r>
          </a:p>
        </p:txBody>
      </p:sp>
      <p:sp>
        <p:nvSpPr>
          <p:cNvPr id="7" name="Slide Number Placeholder 6">
            <a:extLst>
              <a:ext uri="{FF2B5EF4-FFF2-40B4-BE49-F238E27FC236}">
                <a16:creationId xmlns:a16="http://schemas.microsoft.com/office/drawing/2014/main" id="{32CCF09A-36BE-4641-BB44-97BDDEB58615}"/>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358099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747C1-E7EC-8F4D-8F28-CC2864957C7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BCFE320-8CBE-A742-A623-417F5D18704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6934D6C-3778-604C-807B-E87759867CE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F716FD0-A121-2C4D-A1A8-84ACAA9933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336350-80D5-2B4F-9003-CCD0F8F3E9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1A9740C-F9AA-CA43-A689-C56C7D66D935}"/>
              </a:ext>
            </a:extLst>
          </p:cNvPr>
          <p:cNvSpPr>
            <a:spLocks noGrp="1"/>
          </p:cNvSpPr>
          <p:nvPr>
            <p:ph type="dt" sz="half" idx="10"/>
          </p:nvPr>
        </p:nvSpPr>
        <p:spPr/>
        <p:txBody>
          <a:bodyPr/>
          <a:lstStyle/>
          <a:p>
            <a:r>
              <a:rPr lang="en-US"/>
              <a:t>January 8th, 2021</a:t>
            </a:r>
          </a:p>
        </p:txBody>
      </p:sp>
      <p:sp>
        <p:nvSpPr>
          <p:cNvPr id="8" name="Footer Placeholder 7">
            <a:extLst>
              <a:ext uri="{FF2B5EF4-FFF2-40B4-BE49-F238E27FC236}">
                <a16:creationId xmlns:a16="http://schemas.microsoft.com/office/drawing/2014/main" id="{23105E38-0347-F046-94C5-0DE035B866A8}"/>
              </a:ext>
            </a:extLst>
          </p:cNvPr>
          <p:cNvSpPr>
            <a:spLocks noGrp="1"/>
          </p:cNvSpPr>
          <p:nvPr>
            <p:ph type="ftr" sz="quarter" idx="11"/>
          </p:nvPr>
        </p:nvSpPr>
        <p:spPr/>
        <p:txBody>
          <a:bodyPr/>
          <a:lstStyle/>
          <a:p>
            <a:r>
              <a:rPr lang="en-US"/>
              <a:t>AI for Social Good Workshop ~ IJCAI</a:t>
            </a:r>
          </a:p>
        </p:txBody>
      </p:sp>
      <p:sp>
        <p:nvSpPr>
          <p:cNvPr id="9" name="Slide Number Placeholder 8">
            <a:extLst>
              <a:ext uri="{FF2B5EF4-FFF2-40B4-BE49-F238E27FC236}">
                <a16:creationId xmlns:a16="http://schemas.microsoft.com/office/drawing/2014/main" id="{3F6C8D8A-C2BD-8643-BC52-250A5408E107}"/>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3132079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DE457-6132-3F43-AF1C-B042CC3F37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B2809B3-841C-5041-A6CF-A0DB9AFC9806}"/>
              </a:ext>
            </a:extLst>
          </p:cNvPr>
          <p:cNvSpPr>
            <a:spLocks noGrp="1"/>
          </p:cNvSpPr>
          <p:nvPr>
            <p:ph type="dt" sz="half" idx="10"/>
          </p:nvPr>
        </p:nvSpPr>
        <p:spPr/>
        <p:txBody>
          <a:bodyPr/>
          <a:lstStyle/>
          <a:p>
            <a:r>
              <a:rPr lang="en-US"/>
              <a:t>January 8th, 2021</a:t>
            </a:r>
          </a:p>
        </p:txBody>
      </p:sp>
      <p:sp>
        <p:nvSpPr>
          <p:cNvPr id="4" name="Footer Placeholder 3">
            <a:extLst>
              <a:ext uri="{FF2B5EF4-FFF2-40B4-BE49-F238E27FC236}">
                <a16:creationId xmlns:a16="http://schemas.microsoft.com/office/drawing/2014/main" id="{312CA916-13D7-3E4C-B801-43BC7D83962E}"/>
              </a:ext>
            </a:extLst>
          </p:cNvPr>
          <p:cNvSpPr>
            <a:spLocks noGrp="1"/>
          </p:cNvSpPr>
          <p:nvPr>
            <p:ph type="ftr" sz="quarter" idx="11"/>
          </p:nvPr>
        </p:nvSpPr>
        <p:spPr/>
        <p:txBody>
          <a:bodyPr/>
          <a:lstStyle/>
          <a:p>
            <a:r>
              <a:rPr lang="en-US"/>
              <a:t>AI for Social Good Workshop ~ IJCAI</a:t>
            </a:r>
          </a:p>
        </p:txBody>
      </p:sp>
      <p:sp>
        <p:nvSpPr>
          <p:cNvPr id="5" name="Slide Number Placeholder 4">
            <a:extLst>
              <a:ext uri="{FF2B5EF4-FFF2-40B4-BE49-F238E27FC236}">
                <a16:creationId xmlns:a16="http://schemas.microsoft.com/office/drawing/2014/main" id="{E9A56988-E71B-D44B-8E28-3B069A6672E4}"/>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3982430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9EAD98-9351-C642-A2ED-5AEFD0819904}"/>
              </a:ext>
            </a:extLst>
          </p:cNvPr>
          <p:cNvSpPr>
            <a:spLocks noGrp="1"/>
          </p:cNvSpPr>
          <p:nvPr>
            <p:ph type="dt" sz="half" idx="10"/>
          </p:nvPr>
        </p:nvSpPr>
        <p:spPr/>
        <p:txBody>
          <a:bodyPr/>
          <a:lstStyle/>
          <a:p>
            <a:r>
              <a:rPr lang="en-US"/>
              <a:t>January 8th, 2021</a:t>
            </a:r>
          </a:p>
        </p:txBody>
      </p:sp>
      <p:sp>
        <p:nvSpPr>
          <p:cNvPr id="3" name="Footer Placeholder 2">
            <a:extLst>
              <a:ext uri="{FF2B5EF4-FFF2-40B4-BE49-F238E27FC236}">
                <a16:creationId xmlns:a16="http://schemas.microsoft.com/office/drawing/2014/main" id="{3116BD97-2290-A645-8F65-50753D182B62}"/>
              </a:ext>
            </a:extLst>
          </p:cNvPr>
          <p:cNvSpPr>
            <a:spLocks noGrp="1"/>
          </p:cNvSpPr>
          <p:nvPr>
            <p:ph type="ftr" sz="quarter" idx="11"/>
          </p:nvPr>
        </p:nvSpPr>
        <p:spPr/>
        <p:txBody>
          <a:bodyPr/>
          <a:lstStyle/>
          <a:p>
            <a:r>
              <a:rPr lang="en-US"/>
              <a:t>AI for Social Good Workshop ~ IJCAI</a:t>
            </a:r>
          </a:p>
        </p:txBody>
      </p:sp>
      <p:sp>
        <p:nvSpPr>
          <p:cNvPr id="4" name="Slide Number Placeholder 3">
            <a:extLst>
              <a:ext uri="{FF2B5EF4-FFF2-40B4-BE49-F238E27FC236}">
                <a16:creationId xmlns:a16="http://schemas.microsoft.com/office/drawing/2014/main" id="{9AC97177-2080-0748-B8B0-8AECB602486C}"/>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2641326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BD9EA-9CB0-3544-9E90-74ADE6432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3037A2D-4CF4-CB4F-A3AC-75D8857D16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34BCC72-309F-4B45-AE97-C8E1993291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5C210C-D229-EA4F-B405-9C879801C73A}"/>
              </a:ext>
            </a:extLst>
          </p:cNvPr>
          <p:cNvSpPr>
            <a:spLocks noGrp="1"/>
          </p:cNvSpPr>
          <p:nvPr>
            <p:ph type="dt" sz="half" idx="10"/>
          </p:nvPr>
        </p:nvSpPr>
        <p:spPr/>
        <p:txBody>
          <a:bodyPr/>
          <a:lstStyle/>
          <a:p>
            <a:r>
              <a:rPr lang="en-US"/>
              <a:t>January 8th, 2021</a:t>
            </a:r>
          </a:p>
        </p:txBody>
      </p:sp>
      <p:sp>
        <p:nvSpPr>
          <p:cNvPr id="6" name="Footer Placeholder 5">
            <a:extLst>
              <a:ext uri="{FF2B5EF4-FFF2-40B4-BE49-F238E27FC236}">
                <a16:creationId xmlns:a16="http://schemas.microsoft.com/office/drawing/2014/main" id="{E0F65EA8-61D5-684A-8569-2A94C19F9F61}"/>
              </a:ext>
            </a:extLst>
          </p:cNvPr>
          <p:cNvSpPr>
            <a:spLocks noGrp="1"/>
          </p:cNvSpPr>
          <p:nvPr>
            <p:ph type="ftr" sz="quarter" idx="11"/>
          </p:nvPr>
        </p:nvSpPr>
        <p:spPr/>
        <p:txBody>
          <a:bodyPr/>
          <a:lstStyle/>
          <a:p>
            <a:r>
              <a:rPr lang="en-US"/>
              <a:t>AI for Social Good Workshop ~ IJCAI</a:t>
            </a:r>
          </a:p>
        </p:txBody>
      </p:sp>
      <p:sp>
        <p:nvSpPr>
          <p:cNvPr id="7" name="Slide Number Placeholder 6">
            <a:extLst>
              <a:ext uri="{FF2B5EF4-FFF2-40B4-BE49-F238E27FC236}">
                <a16:creationId xmlns:a16="http://schemas.microsoft.com/office/drawing/2014/main" id="{4B6E37D7-9413-9942-97EC-8AA740957C20}"/>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4252137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0CC1C-DC63-FB44-B7E6-1127989A78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EF29B8B-491A-1547-8B14-F5DE3B040F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AF7D09A-C013-B247-BA79-D30BA14E91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69316E-6C57-1646-AF8F-E2DACB7AADB8}"/>
              </a:ext>
            </a:extLst>
          </p:cNvPr>
          <p:cNvSpPr>
            <a:spLocks noGrp="1"/>
          </p:cNvSpPr>
          <p:nvPr>
            <p:ph type="dt" sz="half" idx="10"/>
          </p:nvPr>
        </p:nvSpPr>
        <p:spPr/>
        <p:txBody>
          <a:bodyPr/>
          <a:lstStyle/>
          <a:p>
            <a:r>
              <a:rPr lang="en-US"/>
              <a:t>January 8th, 2021</a:t>
            </a:r>
          </a:p>
        </p:txBody>
      </p:sp>
      <p:sp>
        <p:nvSpPr>
          <p:cNvPr id="6" name="Footer Placeholder 5">
            <a:extLst>
              <a:ext uri="{FF2B5EF4-FFF2-40B4-BE49-F238E27FC236}">
                <a16:creationId xmlns:a16="http://schemas.microsoft.com/office/drawing/2014/main" id="{E0708394-A8F2-5144-AE7D-4D3349C0FB60}"/>
              </a:ext>
            </a:extLst>
          </p:cNvPr>
          <p:cNvSpPr>
            <a:spLocks noGrp="1"/>
          </p:cNvSpPr>
          <p:nvPr>
            <p:ph type="ftr" sz="quarter" idx="11"/>
          </p:nvPr>
        </p:nvSpPr>
        <p:spPr/>
        <p:txBody>
          <a:bodyPr/>
          <a:lstStyle/>
          <a:p>
            <a:r>
              <a:rPr lang="en-US"/>
              <a:t>AI for Social Good Workshop ~ IJCAI</a:t>
            </a:r>
          </a:p>
        </p:txBody>
      </p:sp>
      <p:sp>
        <p:nvSpPr>
          <p:cNvPr id="7" name="Slide Number Placeholder 6">
            <a:extLst>
              <a:ext uri="{FF2B5EF4-FFF2-40B4-BE49-F238E27FC236}">
                <a16:creationId xmlns:a16="http://schemas.microsoft.com/office/drawing/2014/main" id="{4990987C-1B78-C64C-82CE-F827B82630E3}"/>
              </a:ext>
            </a:extLst>
          </p:cNvPr>
          <p:cNvSpPr>
            <a:spLocks noGrp="1"/>
          </p:cNvSpPr>
          <p:nvPr>
            <p:ph type="sldNum" sz="quarter" idx="12"/>
          </p:nvPr>
        </p:nvSpPr>
        <p:spPr/>
        <p:txBody>
          <a:bodyPr/>
          <a:lstStyle/>
          <a:p>
            <a:fld id="{D89A5D77-AE30-494F-8CBA-7D2DEA2BDA51}" type="slidenum">
              <a:rPr lang="en-US" smtClean="0"/>
              <a:t>‹#›</a:t>
            </a:fld>
            <a:endParaRPr lang="en-US"/>
          </a:p>
        </p:txBody>
      </p:sp>
    </p:spTree>
    <p:extLst>
      <p:ext uri="{BB962C8B-B14F-4D97-AF65-F5344CB8AC3E}">
        <p14:creationId xmlns:p14="http://schemas.microsoft.com/office/powerpoint/2010/main" val="1346109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68E9DE-3D9B-924D-AF68-D827DA3D8A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32E221-AD34-3E45-BD30-FC6DFA74C1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C2ABA3-9505-5044-82C9-969E6E9FA5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January 8th, 2021</a:t>
            </a:r>
          </a:p>
        </p:txBody>
      </p:sp>
      <p:sp>
        <p:nvSpPr>
          <p:cNvPr id="5" name="Footer Placeholder 4">
            <a:extLst>
              <a:ext uri="{FF2B5EF4-FFF2-40B4-BE49-F238E27FC236}">
                <a16:creationId xmlns:a16="http://schemas.microsoft.com/office/drawing/2014/main" id="{98CC1F69-283B-0D4F-8C6E-00AAD16173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AI for Social Good Workshop ~ IJCAI</a:t>
            </a:r>
          </a:p>
        </p:txBody>
      </p:sp>
      <p:sp>
        <p:nvSpPr>
          <p:cNvPr id="6" name="Slide Number Placeholder 5">
            <a:extLst>
              <a:ext uri="{FF2B5EF4-FFF2-40B4-BE49-F238E27FC236}">
                <a16:creationId xmlns:a16="http://schemas.microsoft.com/office/drawing/2014/main" id="{7C289680-E4C7-4747-AE6D-8F2B6450853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9A5D77-AE30-494F-8CBA-7D2DEA2BDA51}" type="slidenum">
              <a:rPr lang="en-US" smtClean="0"/>
              <a:t>‹#›</a:t>
            </a:fld>
            <a:endParaRPr lang="en-US"/>
          </a:p>
        </p:txBody>
      </p:sp>
    </p:spTree>
    <p:extLst>
      <p:ext uri="{BB962C8B-B14F-4D97-AF65-F5344CB8AC3E}">
        <p14:creationId xmlns:p14="http://schemas.microsoft.com/office/powerpoint/2010/main" val="16406211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0000"/>
            <a:lum/>
          </a:blip>
          <a:srcRect/>
          <a:stretch>
            <a:fillRect l="-6000" r="-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CD3EC-8342-6146-B93D-DCEEF267CBF0}"/>
              </a:ext>
            </a:extLst>
          </p:cNvPr>
          <p:cNvSpPr>
            <a:spLocks noGrp="1"/>
          </p:cNvSpPr>
          <p:nvPr>
            <p:ph type="ctrTitle"/>
          </p:nvPr>
        </p:nvSpPr>
        <p:spPr>
          <a:xfrm>
            <a:off x="589085" y="1716858"/>
            <a:ext cx="11013830" cy="2423869"/>
          </a:xfrm>
        </p:spPr>
        <p:txBody>
          <a:bodyPr>
            <a:noAutofit/>
          </a:bodyPr>
          <a:lstStyle/>
          <a:p>
            <a:r>
              <a:rPr lang="en-US" sz="5600" dirty="0">
                <a:latin typeface="Avenir Black" panose="02000503020000020003" pitchFamily="2" charset="0"/>
              </a:rPr>
              <a:t>Reducing Discrimination in Learning Algorithms for Social Good in Sociotechnical Systems</a:t>
            </a:r>
          </a:p>
        </p:txBody>
      </p:sp>
      <p:sp>
        <p:nvSpPr>
          <p:cNvPr id="3" name="Subtitle 2">
            <a:extLst>
              <a:ext uri="{FF2B5EF4-FFF2-40B4-BE49-F238E27FC236}">
                <a16:creationId xmlns:a16="http://schemas.microsoft.com/office/drawing/2014/main" id="{864573E3-0FE9-B84B-8AA0-21BB0F478C76}"/>
              </a:ext>
            </a:extLst>
          </p:cNvPr>
          <p:cNvSpPr>
            <a:spLocks noGrp="1"/>
          </p:cNvSpPr>
          <p:nvPr>
            <p:ph type="subTitle" idx="1"/>
          </p:nvPr>
        </p:nvSpPr>
        <p:spPr>
          <a:xfrm>
            <a:off x="4038600" y="4814142"/>
            <a:ext cx="4469424" cy="1121740"/>
          </a:xfrm>
        </p:spPr>
        <p:txBody>
          <a:bodyPr>
            <a:normAutofit/>
          </a:bodyPr>
          <a:lstStyle/>
          <a:p>
            <a:pPr>
              <a:lnSpc>
                <a:spcPct val="60000"/>
              </a:lnSpc>
            </a:pPr>
            <a:r>
              <a:rPr lang="en-US" sz="2800" dirty="0">
                <a:latin typeface="Avenir Medium" panose="02000503020000020003" pitchFamily="2" charset="0"/>
              </a:rPr>
              <a:t>Katelyn Morrison</a:t>
            </a:r>
          </a:p>
          <a:p>
            <a:pPr>
              <a:lnSpc>
                <a:spcPct val="60000"/>
              </a:lnSpc>
            </a:pPr>
            <a:r>
              <a:rPr lang="en-US" sz="2800" dirty="0">
                <a:latin typeface="Avenir Medium" panose="02000503020000020003" pitchFamily="2" charset="0"/>
              </a:rPr>
              <a:t>Kmorrison@pitt.edu</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dirty="0">
                <a:solidFill>
                  <a:schemeClr val="bg2"/>
                </a:solidFill>
                <a:latin typeface="Avenir Book" panose="02000503020000020003" pitchFamily="2" charset="0"/>
              </a:rPr>
              <a:t>January 8th, 2021</a:t>
            </a: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a:xfrm>
            <a:off x="4038600" y="6367018"/>
            <a:ext cx="4114800" cy="365125"/>
          </a:xfrm>
        </p:spPr>
        <p:txBody>
          <a:bodyPr/>
          <a:lstStyle/>
          <a:p>
            <a:r>
              <a:rPr lang="en-US" dirty="0">
                <a:solidFill>
                  <a:schemeClr val="bg2"/>
                </a:solidFill>
                <a:latin typeface="Avenir Book" panose="02000503020000020003" pitchFamily="2" charset="0"/>
              </a:rPr>
              <a:t>AI for Social Good Workshop ~ IJCAI</a:t>
            </a: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bg2"/>
                </a:solidFill>
                <a:latin typeface="Avenir Book" panose="02000503020000020003" pitchFamily="2" charset="0"/>
              </a:rPr>
              <a:t>1</a:t>
            </a:fld>
            <a:endParaRPr lang="en-US" dirty="0">
              <a:solidFill>
                <a:schemeClr val="bg2"/>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4"/>
          <a:stretch>
            <a:fillRect/>
          </a:stretch>
        </p:blipFill>
        <p:spPr>
          <a:xfrm>
            <a:off x="3265580" y="276319"/>
            <a:ext cx="5660840" cy="1009403"/>
          </a:xfrm>
          <a:prstGeom prst="rect">
            <a:avLst/>
          </a:prstGeom>
        </p:spPr>
      </p:pic>
    </p:spTree>
    <p:extLst>
      <p:ext uri="{BB962C8B-B14F-4D97-AF65-F5344CB8AC3E}">
        <p14:creationId xmlns:p14="http://schemas.microsoft.com/office/powerpoint/2010/main" val="2154179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77777">
            <a:alpha val="90000"/>
          </a:srgbClr>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413E40B-09E0-8E4A-9124-9D87EDF527C0}"/>
              </a:ext>
            </a:extLst>
          </p:cNvPr>
          <p:cNvSpPr>
            <a:spLocks noGrp="1"/>
          </p:cNvSpPr>
          <p:nvPr>
            <p:ph type="title"/>
          </p:nvPr>
        </p:nvSpPr>
        <p:spPr>
          <a:xfrm>
            <a:off x="1241565" y="490436"/>
            <a:ext cx="10102849" cy="812428"/>
          </a:xfrm>
        </p:spPr>
        <p:txBody>
          <a:bodyPr>
            <a:normAutofit/>
          </a:bodyPr>
          <a:lstStyle/>
          <a:p>
            <a:pPr algn="ctr"/>
            <a:r>
              <a:rPr lang="en-US" sz="3600" dirty="0">
                <a:latin typeface="Avenir Medium" panose="02000503020000020003" pitchFamily="2" charset="0"/>
              </a:rPr>
              <a:t>Learning Algorithms for Smart Mobility Systems</a:t>
            </a:r>
          </a:p>
        </p:txBody>
      </p:sp>
      <p:sp>
        <p:nvSpPr>
          <p:cNvPr id="14" name="Text Placeholder 13">
            <a:extLst>
              <a:ext uri="{FF2B5EF4-FFF2-40B4-BE49-F238E27FC236}">
                <a16:creationId xmlns:a16="http://schemas.microsoft.com/office/drawing/2014/main" id="{B8536315-A84D-D74C-81AD-2F46FF013726}"/>
              </a:ext>
            </a:extLst>
          </p:cNvPr>
          <p:cNvSpPr>
            <a:spLocks noGrp="1"/>
          </p:cNvSpPr>
          <p:nvPr>
            <p:ph type="body" sz="half" idx="2"/>
          </p:nvPr>
        </p:nvSpPr>
        <p:spPr>
          <a:xfrm>
            <a:off x="1250951" y="1527358"/>
            <a:ext cx="4490943" cy="1696712"/>
          </a:xfrm>
        </p:spPr>
        <p:txBody>
          <a:bodyPr>
            <a:normAutofit/>
          </a:bodyPr>
          <a:lstStyle/>
          <a:p>
            <a:pPr algn="ctr"/>
            <a:r>
              <a:rPr lang="en-US" sz="2800" b="1" u="sng" dirty="0">
                <a:latin typeface="Avenir Book" panose="02000503020000020003" pitchFamily="2" charset="0"/>
              </a:rPr>
              <a:t>The Motivation</a:t>
            </a:r>
            <a:endParaRPr lang="en-US" sz="1400" b="1" u="sng" dirty="0">
              <a:latin typeface="Avenir Book" panose="02000503020000020003" pitchFamily="2" charset="0"/>
            </a:endParaRPr>
          </a:p>
          <a:p>
            <a:pPr marL="457200" indent="-457200">
              <a:buFont typeface="Arial" panose="020B0604020202020204" pitchFamily="34" charset="0"/>
              <a:buChar char="•"/>
            </a:pPr>
            <a:r>
              <a:rPr lang="en-US" sz="2400" dirty="0">
                <a:latin typeface="Avenir Book" panose="02000503020000020003" pitchFamily="2" charset="0"/>
              </a:rPr>
              <a:t>Turn traditional transit into dynamic, affordable, and on-demand transit systems</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a:solidFill>
                  <a:schemeClr val="bg2"/>
                </a:solidFill>
                <a:latin typeface="Avenir Book" panose="02000503020000020003" pitchFamily="2" charset="0"/>
              </a:rPr>
              <a:t>January 8th, 2021</a:t>
            </a: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p:txBody>
          <a:bodyPr/>
          <a:lstStyle/>
          <a:p>
            <a:r>
              <a:rPr lang="en-US" dirty="0">
                <a:solidFill>
                  <a:schemeClr val="bg2"/>
                </a:solidFill>
                <a:latin typeface="Avenir Book" panose="02000503020000020003" pitchFamily="2" charset="0"/>
              </a:rPr>
              <a:t>AI for Social Good Workshop ~ IJCAI</a:t>
            </a: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bg2"/>
                </a:solidFill>
                <a:latin typeface="Avenir Book" panose="02000503020000020003" pitchFamily="2" charset="0"/>
              </a:rPr>
              <a:t>2</a:t>
            </a:fld>
            <a:endParaRPr lang="en-US" dirty="0">
              <a:solidFill>
                <a:schemeClr val="bg2"/>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3"/>
          <a:stretch>
            <a:fillRect/>
          </a:stretch>
        </p:blipFill>
        <p:spPr>
          <a:xfrm>
            <a:off x="0" y="0"/>
            <a:ext cx="2409079" cy="429571"/>
          </a:xfrm>
          <a:prstGeom prst="rect">
            <a:avLst/>
          </a:prstGeom>
        </p:spPr>
      </p:pic>
      <p:sp>
        <p:nvSpPr>
          <p:cNvPr id="9" name="TextBox 8">
            <a:extLst>
              <a:ext uri="{FF2B5EF4-FFF2-40B4-BE49-F238E27FC236}">
                <a16:creationId xmlns:a16="http://schemas.microsoft.com/office/drawing/2014/main" id="{760C2C83-CD82-C54F-9A95-911AD74C133F}"/>
              </a:ext>
            </a:extLst>
          </p:cNvPr>
          <p:cNvSpPr txBox="1"/>
          <p:nvPr/>
        </p:nvSpPr>
        <p:spPr>
          <a:xfrm>
            <a:off x="1250951" y="3812146"/>
            <a:ext cx="4490943" cy="1200329"/>
          </a:xfrm>
          <a:prstGeom prst="rect">
            <a:avLst/>
          </a:prstGeom>
          <a:noFill/>
        </p:spPr>
        <p:txBody>
          <a:bodyPr wrap="square" rtlCol="0">
            <a:spAutoFit/>
          </a:bodyPr>
          <a:lstStyle/>
          <a:p>
            <a:pPr marL="457200" indent="-457200">
              <a:buFont typeface="Arial" panose="020B0604020202020204" pitchFamily="34" charset="0"/>
              <a:buChar char="•"/>
            </a:pPr>
            <a:r>
              <a:rPr lang="en-US" sz="2400" dirty="0">
                <a:latin typeface="Avenir Book" panose="02000503020000020003" pitchFamily="2" charset="0"/>
              </a:rPr>
              <a:t>Create reliable and sustainable transportation resources for all citizens</a:t>
            </a:r>
          </a:p>
        </p:txBody>
      </p:sp>
      <p:sp>
        <p:nvSpPr>
          <p:cNvPr id="10" name="TextBox 9">
            <a:extLst>
              <a:ext uri="{FF2B5EF4-FFF2-40B4-BE49-F238E27FC236}">
                <a16:creationId xmlns:a16="http://schemas.microsoft.com/office/drawing/2014/main" id="{9379E6B6-5C88-1B47-B97B-CE393BB221C4}"/>
              </a:ext>
            </a:extLst>
          </p:cNvPr>
          <p:cNvSpPr txBox="1"/>
          <p:nvPr/>
        </p:nvSpPr>
        <p:spPr>
          <a:xfrm>
            <a:off x="1250951" y="4966632"/>
            <a:ext cx="4490943" cy="1200329"/>
          </a:xfrm>
          <a:prstGeom prst="rect">
            <a:avLst/>
          </a:prstGeom>
          <a:noFill/>
        </p:spPr>
        <p:txBody>
          <a:bodyPr wrap="square" rtlCol="0">
            <a:spAutoFit/>
          </a:bodyPr>
          <a:lstStyle/>
          <a:p>
            <a:pPr marL="457200" indent="-457200">
              <a:buFont typeface="Arial" panose="020B0604020202020204" pitchFamily="34" charset="0"/>
              <a:buChar char="•"/>
            </a:pPr>
            <a:r>
              <a:rPr lang="en-US" sz="2400" dirty="0">
                <a:latin typeface="Avenir Book" panose="02000503020000020003" pitchFamily="2" charset="0"/>
              </a:rPr>
              <a:t>Improve access to education, jobs, and healthcare facilities</a:t>
            </a:r>
          </a:p>
        </p:txBody>
      </p:sp>
      <p:sp>
        <p:nvSpPr>
          <p:cNvPr id="13" name="Text Placeholder 13">
            <a:extLst>
              <a:ext uri="{FF2B5EF4-FFF2-40B4-BE49-F238E27FC236}">
                <a16:creationId xmlns:a16="http://schemas.microsoft.com/office/drawing/2014/main" id="{D8F4B88B-996A-B049-81A2-6EAAFBE49EE4}"/>
              </a:ext>
            </a:extLst>
          </p:cNvPr>
          <p:cNvSpPr txBox="1">
            <a:spLocks/>
          </p:cNvSpPr>
          <p:nvPr/>
        </p:nvSpPr>
        <p:spPr>
          <a:xfrm>
            <a:off x="6542021" y="1527356"/>
            <a:ext cx="4980340" cy="193194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ctr"/>
            <a:r>
              <a:rPr lang="en-US" sz="2800" b="1" u="sng" dirty="0">
                <a:latin typeface="Avenir Book" panose="02000503020000020003" pitchFamily="2" charset="0"/>
              </a:rPr>
              <a:t>Applications</a:t>
            </a:r>
            <a:endParaRPr lang="en-US" sz="1400" b="1" u="sng" dirty="0">
              <a:latin typeface="Avenir Book" panose="02000503020000020003" pitchFamily="2" charset="0"/>
            </a:endParaRPr>
          </a:p>
          <a:p>
            <a:pPr marL="457200" indent="-457200">
              <a:buFont typeface="Arial" panose="020B0604020202020204" pitchFamily="34" charset="0"/>
              <a:buChar char="•"/>
            </a:pPr>
            <a:r>
              <a:rPr lang="en-US" sz="2400" dirty="0">
                <a:latin typeface="Avenir Book" panose="02000503020000020003" pitchFamily="2" charset="0"/>
              </a:rPr>
              <a:t>Develop learning algorithms to provide insight and answer questions such as:</a:t>
            </a:r>
          </a:p>
        </p:txBody>
      </p:sp>
      <p:sp>
        <p:nvSpPr>
          <p:cNvPr id="15" name="TextBox 14">
            <a:extLst>
              <a:ext uri="{FF2B5EF4-FFF2-40B4-BE49-F238E27FC236}">
                <a16:creationId xmlns:a16="http://schemas.microsoft.com/office/drawing/2014/main" id="{2A42DD4F-A871-D140-82BA-6466A7BD6832}"/>
              </a:ext>
            </a:extLst>
          </p:cNvPr>
          <p:cNvSpPr txBox="1"/>
          <p:nvPr/>
        </p:nvSpPr>
        <p:spPr>
          <a:xfrm>
            <a:off x="7071592" y="3028890"/>
            <a:ext cx="4490943"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Where to dispatch taxis &amp; Ubers</a:t>
            </a:r>
          </a:p>
        </p:txBody>
      </p:sp>
      <p:sp>
        <p:nvSpPr>
          <p:cNvPr id="16" name="TextBox 15">
            <a:extLst>
              <a:ext uri="{FF2B5EF4-FFF2-40B4-BE49-F238E27FC236}">
                <a16:creationId xmlns:a16="http://schemas.microsoft.com/office/drawing/2014/main" id="{DB08BA7D-4A9C-9944-BFC2-25A642A7C78B}"/>
              </a:ext>
            </a:extLst>
          </p:cNvPr>
          <p:cNvSpPr txBox="1"/>
          <p:nvPr/>
        </p:nvSpPr>
        <p:spPr>
          <a:xfrm>
            <a:off x="7071592" y="3341191"/>
            <a:ext cx="4490943"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Where to build bike stations</a:t>
            </a:r>
          </a:p>
        </p:txBody>
      </p:sp>
      <p:sp>
        <p:nvSpPr>
          <p:cNvPr id="18" name="TextBox 17">
            <a:extLst>
              <a:ext uri="{FF2B5EF4-FFF2-40B4-BE49-F238E27FC236}">
                <a16:creationId xmlns:a16="http://schemas.microsoft.com/office/drawing/2014/main" id="{0647DAAA-BB73-BA45-A8F8-6D28BF8B17DC}"/>
              </a:ext>
            </a:extLst>
          </p:cNvPr>
          <p:cNvSpPr txBox="1"/>
          <p:nvPr/>
        </p:nvSpPr>
        <p:spPr>
          <a:xfrm>
            <a:off x="7071592" y="3653492"/>
            <a:ext cx="4490943" cy="707886"/>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Where to redistribute bikes or electric scooters</a:t>
            </a:r>
          </a:p>
        </p:txBody>
      </p:sp>
      <p:sp>
        <p:nvSpPr>
          <p:cNvPr id="19" name="TextBox 18">
            <a:extLst>
              <a:ext uri="{FF2B5EF4-FFF2-40B4-BE49-F238E27FC236}">
                <a16:creationId xmlns:a16="http://schemas.microsoft.com/office/drawing/2014/main" id="{01179A91-F477-A247-B464-C7028CB51F73}"/>
              </a:ext>
            </a:extLst>
          </p:cNvPr>
          <p:cNvSpPr txBox="1"/>
          <p:nvPr/>
        </p:nvSpPr>
        <p:spPr>
          <a:xfrm>
            <a:off x="6542021" y="4294913"/>
            <a:ext cx="4802393" cy="1200329"/>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Avenir Book" panose="02000503020000020003" pitchFamily="2" charset="0"/>
              </a:rPr>
              <a:t>Predict behaviors and trends over space and time using models such as:</a:t>
            </a:r>
          </a:p>
        </p:txBody>
      </p:sp>
      <p:sp>
        <p:nvSpPr>
          <p:cNvPr id="20" name="TextBox 19">
            <a:extLst>
              <a:ext uri="{FF2B5EF4-FFF2-40B4-BE49-F238E27FC236}">
                <a16:creationId xmlns:a16="http://schemas.microsoft.com/office/drawing/2014/main" id="{41D340D9-815E-A74D-A46D-5C128E74206F}"/>
              </a:ext>
            </a:extLst>
          </p:cNvPr>
          <p:cNvSpPr txBox="1"/>
          <p:nvPr/>
        </p:nvSpPr>
        <p:spPr>
          <a:xfrm>
            <a:off x="6985812" y="5378344"/>
            <a:ext cx="4490943"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Random Forest [1]</a:t>
            </a:r>
          </a:p>
        </p:txBody>
      </p:sp>
      <p:sp>
        <p:nvSpPr>
          <p:cNvPr id="21" name="TextBox 20">
            <a:extLst>
              <a:ext uri="{FF2B5EF4-FFF2-40B4-BE49-F238E27FC236}">
                <a16:creationId xmlns:a16="http://schemas.microsoft.com/office/drawing/2014/main" id="{61E788C2-0AD6-2F45-9A7C-9F710A96FD3C}"/>
              </a:ext>
            </a:extLst>
          </p:cNvPr>
          <p:cNvSpPr txBox="1"/>
          <p:nvPr/>
        </p:nvSpPr>
        <p:spPr>
          <a:xfrm>
            <a:off x="6985812" y="5691564"/>
            <a:ext cx="4490943" cy="400110"/>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Convolutional Neural Networks</a:t>
            </a:r>
          </a:p>
        </p:txBody>
      </p:sp>
      <p:sp>
        <p:nvSpPr>
          <p:cNvPr id="22" name="TextBox 21">
            <a:extLst>
              <a:ext uri="{FF2B5EF4-FFF2-40B4-BE49-F238E27FC236}">
                <a16:creationId xmlns:a16="http://schemas.microsoft.com/office/drawing/2014/main" id="{CD133EFC-8610-B04E-AB62-F1AF6C019FA7}"/>
              </a:ext>
            </a:extLst>
          </p:cNvPr>
          <p:cNvSpPr txBox="1"/>
          <p:nvPr/>
        </p:nvSpPr>
        <p:spPr>
          <a:xfrm>
            <a:off x="1683403" y="3094365"/>
            <a:ext cx="4490943" cy="707886"/>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Ride sharing, electric bikes, electric scooters, etc.</a:t>
            </a:r>
          </a:p>
        </p:txBody>
      </p:sp>
      <p:sp>
        <p:nvSpPr>
          <p:cNvPr id="23" name="TextBox 22">
            <a:extLst>
              <a:ext uri="{FF2B5EF4-FFF2-40B4-BE49-F238E27FC236}">
                <a16:creationId xmlns:a16="http://schemas.microsoft.com/office/drawing/2014/main" id="{B1C5D7AD-0B5F-1C4B-8151-9C0B44EE50CD}"/>
              </a:ext>
            </a:extLst>
          </p:cNvPr>
          <p:cNvSpPr txBox="1"/>
          <p:nvPr/>
        </p:nvSpPr>
        <p:spPr>
          <a:xfrm>
            <a:off x="6678507" y="6010740"/>
            <a:ext cx="5105551" cy="461665"/>
          </a:xfrm>
          <a:prstGeom prst="rect">
            <a:avLst/>
          </a:prstGeom>
          <a:noFill/>
        </p:spPr>
        <p:txBody>
          <a:bodyPr wrap="square" rtlCol="0">
            <a:spAutoFit/>
          </a:bodyPr>
          <a:lstStyle/>
          <a:p>
            <a:r>
              <a:rPr lang="en-US" sz="800" dirty="0">
                <a:latin typeface="Avenir Book" panose="02000503020000020003" pitchFamily="2" charset="0"/>
              </a:rPr>
              <a:t>[1] - Liu, </a:t>
            </a:r>
            <a:r>
              <a:rPr lang="en-US" sz="800" dirty="0" err="1">
                <a:latin typeface="Avenir Book" panose="02000503020000020003" pitchFamily="2" charset="0"/>
              </a:rPr>
              <a:t>Yijia</a:t>
            </a:r>
            <a:r>
              <a:rPr lang="en-US" sz="800" dirty="0">
                <a:latin typeface="Avenir Book" panose="02000503020000020003" pitchFamily="2" charset="0"/>
              </a:rPr>
              <a:t>, et al. “Scooter Equity and Demand Analysis.” UPenn MUSA, Master of Urban Spatial Analytics (MUSA) - University of Pennsylvania, 11 May 2020, </a:t>
            </a:r>
            <a:r>
              <a:rPr lang="en-US" sz="800" dirty="0" err="1">
                <a:latin typeface="Avenir Book" panose="02000503020000020003" pitchFamily="2" charset="0"/>
              </a:rPr>
              <a:t>pennmusa.github.io</a:t>
            </a:r>
            <a:r>
              <a:rPr lang="en-US" sz="800" dirty="0">
                <a:latin typeface="Avenir Book" panose="02000503020000020003" pitchFamily="2" charset="0"/>
              </a:rPr>
              <a:t>/MUSA_801.io/project_14/index.html#5_model_building.</a:t>
            </a:r>
          </a:p>
        </p:txBody>
      </p:sp>
    </p:spTree>
    <p:extLst>
      <p:ext uri="{BB962C8B-B14F-4D97-AF65-F5344CB8AC3E}">
        <p14:creationId xmlns:p14="http://schemas.microsoft.com/office/powerpoint/2010/main" val="153385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3" grpId="0"/>
      <p:bldP spid="15" grpId="0"/>
      <p:bldP spid="16" grpId="0"/>
      <p:bldP spid="18" grpId="0"/>
      <p:bldP spid="19" grpId="0"/>
      <p:bldP spid="20" grpId="0"/>
      <p:bldP spid="21" grpId="0"/>
      <p:bldP spid="2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77777">
            <a:alpha val="90000"/>
          </a:srgbClr>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413E40B-09E0-8E4A-9124-9D87EDF527C0}"/>
              </a:ext>
            </a:extLst>
          </p:cNvPr>
          <p:cNvSpPr>
            <a:spLocks noGrp="1"/>
          </p:cNvSpPr>
          <p:nvPr>
            <p:ph type="title"/>
          </p:nvPr>
        </p:nvSpPr>
        <p:spPr>
          <a:xfrm>
            <a:off x="592429" y="490436"/>
            <a:ext cx="11230378" cy="812428"/>
          </a:xfrm>
        </p:spPr>
        <p:txBody>
          <a:bodyPr>
            <a:normAutofit/>
          </a:bodyPr>
          <a:lstStyle/>
          <a:p>
            <a:pPr algn="ctr"/>
            <a:r>
              <a:rPr lang="en-US" sz="3600" dirty="0">
                <a:latin typeface="Avenir Medium" panose="02000503020000020003" pitchFamily="2" charset="0"/>
              </a:rPr>
              <a:t>Discrimination in Smart Mobility Systems</a:t>
            </a:r>
          </a:p>
        </p:txBody>
      </p:sp>
      <p:sp>
        <p:nvSpPr>
          <p:cNvPr id="14" name="Text Placeholder 13">
            <a:extLst>
              <a:ext uri="{FF2B5EF4-FFF2-40B4-BE49-F238E27FC236}">
                <a16:creationId xmlns:a16="http://schemas.microsoft.com/office/drawing/2014/main" id="{B8536315-A84D-D74C-81AD-2F46FF013726}"/>
              </a:ext>
            </a:extLst>
          </p:cNvPr>
          <p:cNvSpPr>
            <a:spLocks noGrp="1"/>
          </p:cNvSpPr>
          <p:nvPr>
            <p:ph type="body" sz="half" idx="2"/>
          </p:nvPr>
        </p:nvSpPr>
        <p:spPr>
          <a:xfrm>
            <a:off x="334851" y="1527358"/>
            <a:ext cx="6166996" cy="1696712"/>
          </a:xfrm>
        </p:spPr>
        <p:txBody>
          <a:bodyPr>
            <a:normAutofit/>
          </a:bodyPr>
          <a:lstStyle/>
          <a:p>
            <a:pPr algn="ctr"/>
            <a:r>
              <a:rPr lang="en-US" sz="2800" b="1" u="sng" dirty="0">
                <a:latin typeface="Avenir Book" panose="02000503020000020003" pitchFamily="2" charset="0"/>
              </a:rPr>
              <a:t>Pittsburgh’s Healthy Ride Bike Share</a:t>
            </a:r>
            <a:endParaRPr lang="en-US" sz="1400" b="1" u="sng" dirty="0">
              <a:latin typeface="Avenir Book" panose="02000503020000020003" pitchFamily="2" charset="0"/>
            </a:endParaRP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a:solidFill>
                  <a:schemeClr val="bg2"/>
                </a:solidFill>
                <a:latin typeface="Avenir Book" panose="02000503020000020003" pitchFamily="2" charset="0"/>
              </a:rPr>
              <a:t>January 8th, 2021</a:t>
            </a: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p:txBody>
          <a:bodyPr/>
          <a:lstStyle/>
          <a:p>
            <a:r>
              <a:rPr lang="en-US">
                <a:solidFill>
                  <a:schemeClr val="bg2"/>
                </a:solidFill>
                <a:latin typeface="Avenir Book" panose="02000503020000020003" pitchFamily="2" charset="0"/>
              </a:rPr>
              <a:t>AI for Social Good Workshop ~ IJCAI</a:t>
            </a: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bg2"/>
                </a:solidFill>
                <a:latin typeface="Avenir Book" panose="02000503020000020003" pitchFamily="2" charset="0"/>
              </a:rPr>
              <a:t>3</a:t>
            </a:fld>
            <a:endParaRPr lang="en-US" dirty="0">
              <a:solidFill>
                <a:schemeClr val="bg2"/>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3"/>
          <a:stretch>
            <a:fillRect/>
          </a:stretch>
        </p:blipFill>
        <p:spPr>
          <a:xfrm>
            <a:off x="0" y="0"/>
            <a:ext cx="2409079" cy="429571"/>
          </a:xfrm>
          <a:prstGeom prst="rect">
            <a:avLst/>
          </a:prstGeom>
        </p:spPr>
      </p:pic>
      <p:sp>
        <p:nvSpPr>
          <p:cNvPr id="10" name="TextBox 9">
            <a:extLst>
              <a:ext uri="{FF2B5EF4-FFF2-40B4-BE49-F238E27FC236}">
                <a16:creationId xmlns:a16="http://schemas.microsoft.com/office/drawing/2014/main" id="{9379E6B6-5C88-1B47-B97B-CE393BB221C4}"/>
              </a:ext>
            </a:extLst>
          </p:cNvPr>
          <p:cNvSpPr txBox="1"/>
          <p:nvPr/>
        </p:nvSpPr>
        <p:spPr>
          <a:xfrm>
            <a:off x="492779" y="1953313"/>
            <a:ext cx="5958555" cy="461665"/>
          </a:xfrm>
          <a:prstGeom prst="rect">
            <a:avLst/>
          </a:prstGeom>
          <a:noFill/>
        </p:spPr>
        <p:txBody>
          <a:bodyPr wrap="square" rtlCol="0">
            <a:spAutoFit/>
          </a:bodyPr>
          <a:lstStyle/>
          <a:p>
            <a:pPr marL="457200" indent="-457200">
              <a:buFont typeface="Arial" panose="020B0604020202020204" pitchFamily="34" charset="0"/>
              <a:buChar char="•"/>
            </a:pPr>
            <a:r>
              <a:rPr lang="en-US" sz="2400" dirty="0">
                <a:latin typeface="Avenir Book" panose="02000503020000020003" pitchFamily="2" charset="0"/>
              </a:rPr>
              <a:t>100 bike stations – 550 bikes</a:t>
            </a:r>
          </a:p>
        </p:txBody>
      </p:sp>
      <p:sp>
        <p:nvSpPr>
          <p:cNvPr id="13" name="Text Placeholder 13">
            <a:extLst>
              <a:ext uri="{FF2B5EF4-FFF2-40B4-BE49-F238E27FC236}">
                <a16:creationId xmlns:a16="http://schemas.microsoft.com/office/drawing/2014/main" id="{D8F4B88B-996A-B049-81A2-6EAAFBE49EE4}"/>
              </a:ext>
            </a:extLst>
          </p:cNvPr>
          <p:cNvSpPr txBox="1">
            <a:spLocks/>
          </p:cNvSpPr>
          <p:nvPr/>
        </p:nvSpPr>
        <p:spPr>
          <a:xfrm>
            <a:off x="6542021" y="1527356"/>
            <a:ext cx="4980340" cy="127704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ctr"/>
            <a:r>
              <a:rPr lang="en-US" sz="2800" b="1" u="sng" dirty="0">
                <a:latin typeface="Avenir Book" panose="02000503020000020003" pitchFamily="2" charset="0"/>
              </a:rPr>
              <a:t>New Station Locations </a:t>
            </a:r>
            <a:endParaRPr lang="en-US" sz="1400" b="1" u="sng" dirty="0">
              <a:latin typeface="Avenir Book" panose="02000503020000020003" pitchFamily="2" charset="0"/>
            </a:endParaRPr>
          </a:p>
          <a:p>
            <a:pPr marL="457200" indent="-457200">
              <a:buFont typeface="Arial" panose="020B0604020202020204" pitchFamily="34" charset="0"/>
              <a:buChar char="•"/>
            </a:pPr>
            <a:r>
              <a:rPr lang="en-US" sz="2400" dirty="0">
                <a:latin typeface="Avenir Book" panose="02000503020000020003" pitchFamily="2" charset="0"/>
              </a:rPr>
              <a:t>Presented as an exploration vs exploration problem</a:t>
            </a:r>
          </a:p>
        </p:txBody>
      </p:sp>
      <p:sp>
        <p:nvSpPr>
          <p:cNvPr id="16" name="TextBox 15">
            <a:extLst>
              <a:ext uri="{FF2B5EF4-FFF2-40B4-BE49-F238E27FC236}">
                <a16:creationId xmlns:a16="http://schemas.microsoft.com/office/drawing/2014/main" id="{DB08BA7D-4A9C-9944-BFC2-25A642A7C78B}"/>
              </a:ext>
            </a:extLst>
          </p:cNvPr>
          <p:cNvSpPr txBox="1"/>
          <p:nvPr/>
        </p:nvSpPr>
        <p:spPr>
          <a:xfrm>
            <a:off x="7071591" y="2759713"/>
            <a:ext cx="4926965" cy="707886"/>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Model-based reinforcement learning paired with Bayesian Optimization</a:t>
            </a:r>
          </a:p>
        </p:txBody>
      </p:sp>
      <p:sp>
        <p:nvSpPr>
          <p:cNvPr id="18" name="TextBox 17">
            <a:extLst>
              <a:ext uri="{FF2B5EF4-FFF2-40B4-BE49-F238E27FC236}">
                <a16:creationId xmlns:a16="http://schemas.microsoft.com/office/drawing/2014/main" id="{0647DAAA-BB73-BA45-A8F8-6D28BF8B17DC}"/>
              </a:ext>
            </a:extLst>
          </p:cNvPr>
          <p:cNvSpPr txBox="1"/>
          <p:nvPr/>
        </p:nvSpPr>
        <p:spPr>
          <a:xfrm>
            <a:off x="7071591" y="3373425"/>
            <a:ext cx="4751216" cy="1015663"/>
          </a:xfrm>
          <a:prstGeom prst="rect">
            <a:avLst/>
          </a:prstGeom>
          <a:noFill/>
        </p:spPr>
        <p:txBody>
          <a:bodyPr wrap="square" rtlCol="0">
            <a:spAutoFit/>
          </a:bodyPr>
          <a:lstStyle/>
          <a:p>
            <a:pPr marL="457200" indent="-457200">
              <a:buFont typeface="Arial" panose="020B0604020202020204" pitchFamily="34" charset="0"/>
              <a:buChar char="•"/>
            </a:pPr>
            <a:r>
              <a:rPr lang="en-US" sz="2000" dirty="0">
                <a:latin typeface="Avenir Book" panose="02000503020000020003" pitchFamily="2" charset="0"/>
              </a:rPr>
              <a:t>Satisfy statical parity by mapping features to new distribution [Zemel et. al 2013]</a:t>
            </a:r>
          </a:p>
        </p:txBody>
      </p:sp>
      <p:sp>
        <p:nvSpPr>
          <p:cNvPr id="19" name="TextBox 18">
            <a:extLst>
              <a:ext uri="{FF2B5EF4-FFF2-40B4-BE49-F238E27FC236}">
                <a16:creationId xmlns:a16="http://schemas.microsoft.com/office/drawing/2014/main" id="{01179A91-F477-A247-B464-C7028CB51F73}"/>
              </a:ext>
            </a:extLst>
          </p:cNvPr>
          <p:cNvSpPr txBox="1"/>
          <p:nvPr/>
        </p:nvSpPr>
        <p:spPr>
          <a:xfrm>
            <a:off x="6501847" y="4386679"/>
            <a:ext cx="5429848" cy="461665"/>
          </a:xfrm>
          <a:prstGeom prst="rect">
            <a:avLst/>
          </a:prstGeom>
          <a:noFill/>
        </p:spPr>
        <p:txBody>
          <a:bodyPr wrap="square" rtlCol="0">
            <a:spAutoFit/>
          </a:bodyPr>
          <a:lstStyle/>
          <a:p>
            <a:pPr algn="ctr"/>
            <a:r>
              <a:rPr lang="en-US" sz="2400" b="1" u="sng" dirty="0">
                <a:latin typeface="Avenir Book" panose="02000503020000020003" pitchFamily="2" charset="0"/>
              </a:rPr>
              <a:t>Future Work</a:t>
            </a:r>
          </a:p>
        </p:txBody>
      </p:sp>
      <p:pic>
        <p:nvPicPr>
          <p:cNvPr id="23" name="Picture 22">
            <a:extLst>
              <a:ext uri="{FF2B5EF4-FFF2-40B4-BE49-F238E27FC236}">
                <a16:creationId xmlns:a16="http://schemas.microsoft.com/office/drawing/2014/main" id="{226CB6C0-BA09-4F40-9A6A-70B44D190F5C}"/>
              </a:ext>
            </a:extLst>
          </p:cNvPr>
          <p:cNvPicPr>
            <a:picLocks noChangeAspect="1"/>
          </p:cNvPicPr>
          <p:nvPr/>
        </p:nvPicPr>
        <p:blipFill rotWithShape="1">
          <a:blip r:embed="rId4"/>
          <a:srcRect l="2230" t="-1" b="1814"/>
          <a:stretch/>
        </p:blipFill>
        <p:spPr>
          <a:xfrm>
            <a:off x="723014" y="3165583"/>
            <a:ext cx="5390670" cy="3082090"/>
          </a:xfrm>
          <a:prstGeom prst="rect">
            <a:avLst/>
          </a:prstGeom>
        </p:spPr>
      </p:pic>
      <p:sp>
        <p:nvSpPr>
          <p:cNvPr id="24" name="TextBox 23">
            <a:extLst>
              <a:ext uri="{FF2B5EF4-FFF2-40B4-BE49-F238E27FC236}">
                <a16:creationId xmlns:a16="http://schemas.microsoft.com/office/drawing/2014/main" id="{09289F11-4E3B-EE49-B811-D40433D9B343}"/>
              </a:ext>
            </a:extLst>
          </p:cNvPr>
          <p:cNvSpPr txBox="1"/>
          <p:nvPr/>
        </p:nvSpPr>
        <p:spPr>
          <a:xfrm>
            <a:off x="1042741" y="2379268"/>
            <a:ext cx="4751216"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Avenir Book" panose="02000503020000020003" pitchFamily="2" charset="0"/>
              </a:rPr>
              <a:t>5% of the stations in neighborhoods with poor housing</a:t>
            </a:r>
            <a:r>
              <a:rPr lang="en-US" sz="2000" b="1" i="1" dirty="0">
                <a:latin typeface="Avenir Book" panose="02000503020000020003" pitchFamily="2" charset="0"/>
              </a:rPr>
              <a:t>*</a:t>
            </a:r>
          </a:p>
        </p:txBody>
      </p:sp>
      <p:sp>
        <p:nvSpPr>
          <p:cNvPr id="25" name="TextBox 24">
            <a:extLst>
              <a:ext uri="{FF2B5EF4-FFF2-40B4-BE49-F238E27FC236}">
                <a16:creationId xmlns:a16="http://schemas.microsoft.com/office/drawing/2014/main" id="{6B007FF9-FFB8-584E-A31F-CE9890F866CD}"/>
              </a:ext>
            </a:extLst>
          </p:cNvPr>
          <p:cNvSpPr txBox="1"/>
          <p:nvPr/>
        </p:nvSpPr>
        <p:spPr>
          <a:xfrm>
            <a:off x="7071591" y="4752467"/>
            <a:ext cx="4926965" cy="400110"/>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venir Book" panose="02000503020000020003" pitchFamily="2" charset="0"/>
              </a:rPr>
              <a:t>Develop, train, and test the model</a:t>
            </a:r>
          </a:p>
        </p:txBody>
      </p:sp>
      <p:sp>
        <p:nvSpPr>
          <p:cNvPr id="27" name="TextBox 26">
            <a:extLst>
              <a:ext uri="{FF2B5EF4-FFF2-40B4-BE49-F238E27FC236}">
                <a16:creationId xmlns:a16="http://schemas.microsoft.com/office/drawing/2014/main" id="{8DE305BA-D299-DD49-9067-0346C7FAF2DA}"/>
              </a:ext>
            </a:extLst>
          </p:cNvPr>
          <p:cNvSpPr txBox="1"/>
          <p:nvPr/>
        </p:nvSpPr>
        <p:spPr>
          <a:xfrm>
            <a:off x="7083166" y="5512414"/>
            <a:ext cx="4666753"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Avenir Book" panose="02000503020000020003" pitchFamily="2" charset="0"/>
              </a:rPr>
              <a:t>Identify other potential models to use</a:t>
            </a:r>
          </a:p>
        </p:txBody>
      </p:sp>
      <p:sp>
        <p:nvSpPr>
          <p:cNvPr id="29" name="TextBox 28">
            <a:extLst>
              <a:ext uri="{FF2B5EF4-FFF2-40B4-BE49-F238E27FC236}">
                <a16:creationId xmlns:a16="http://schemas.microsoft.com/office/drawing/2014/main" id="{649EA9B3-1D90-9C4C-8C6E-7E89AA0F45F3}"/>
              </a:ext>
            </a:extLst>
          </p:cNvPr>
          <p:cNvSpPr txBox="1"/>
          <p:nvPr/>
        </p:nvSpPr>
        <p:spPr>
          <a:xfrm>
            <a:off x="7268901" y="5289630"/>
            <a:ext cx="184731" cy="369332"/>
          </a:xfrm>
          <a:prstGeom prst="rect">
            <a:avLst/>
          </a:prstGeom>
          <a:noFill/>
        </p:spPr>
        <p:txBody>
          <a:bodyPr wrap="none" rtlCol="0">
            <a:spAutoFit/>
          </a:bodyPr>
          <a:lstStyle/>
          <a:p>
            <a:endParaRPr lang="en-US" dirty="0"/>
          </a:p>
        </p:txBody>
      </p:sp>
      <p:sp>
        <p:nvSpPr>
          <p:cNvPr id="30" name="TextBox 29">
            <a:extLst>
              <a:ext uri="{FF2B5EF4-FFF2-40B4-BE49-F238E27FC236}">
                <a16:creationId xmlns:a16="http://schemas.microsoft.com/office/drawing/2014/main" id="{149DE808-1F56-7541-8D5A-BCCBB4B6B0AD}"/>
              </a:ext>
            </a:extLst>
          </p:cNvPr>
          <p:cNvSpPr txBox="1"/>
          <p:nvPr/>
        </p:nvSpPr>
        <p:spPr>
          <a:xfrm>
            <a:off x="7071591" y="5130589"/>
            <a:ext cx="4926965" cy="400110"/>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venir Book" panose="02000503020000020003" pitchFamily="2" charset="0"/>
              </a:rPr>
              <a:t>Identify new datasets to include</a:t>
            </a:r>
          </a:p>
        </p:txBody>
      </p:sp>
    </p:spTree>
    <p:extLst>
      <p:ext uri="{BB962C8B-B14F-4D97-AF65-F5344CB8AC3E}">
        <p14:creationId xmlns:p14="http://schemas.microsoft.com/office/powerpoint/2010/main" val="3681515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p:bldP spid="18" grpId="0"/>
      <p:bldP spid="19" grpId="0"/>
      <p:bldP spid="24" grpId="0"/>
      <p:bldP spid="25" grpId="0"/>
      <p:bldP spid="27" grpId="0"/>
      <p:bldP spid="30"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0000"/>
            <a:lum/>
          </a:blip>
          <a:srcRect/>
          <a:stretch>
            <a:fillRect l="-6000" r="-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CD3EC-8342-6146-B93D-DCEEF267CBF0}"/>
              </a:ext>
            </a:extLst>
          </p:cNvPr>
          <p:cNvSpPr>
            <a:spLocks noGrp="1"/>
          </p:cNvSpPr>
          <p:nvPr>
            <p:ph type="ctrTitle"/>
          </p:nvPr>
        </p:nvSpPr>
        <p:spPr>
          <a:xfrm>
            <a:off x="589085" y="1716858"/>
            <a:ext cx="11013830" cy="2423869"/>
          </a:xfrm>
        </p:spPr>
        <p:txBody>
          <a:bodyPr>
            <a:noAutofit/>
          </a:bodyPr>
          <a:lstStyle/>
          <a:p>
            <a:r>
              <a:rPr lang="en-US" sz="5600" dirty="0">
                <a:latin typeface="Avenir Black" panose="02000503020000020003" pitchFamily="2" charset="0"/>
              </a:rPr>
              <a:t>Reducing Discrimination in Learning Algorithms for Social Good in Sociotechnical Systems</a:t>
            </a:r>
          </a:p>
        </p:txBody>
      </p:sp>
      <p:sp>
        <p:nvSpPr>
          <p:cNvPr id="3" name="Subtitle 2">
            <a:extLst>
              <a:ext uri="{FF2B5EF4-FFF2-40B4-BE49-F238E27FC236}">
                <a16:creationId xmlns:a16="http://schemas.microsoft.com/office/drawing/2014/main" id="{864573E3-0FE9-B84B-8AA0-21BB0F478C76}"/>
              </a:ext>
            </a:extLst>
          </p:cNvPr>
          <p:cNvSpPr>
            <a:spLocks noGrp="1"/>
          </p:cNvSpPr>
          <p:nvPr>
            <p:ph type="subTitle" idx="1"/>
          </p:nvPr>
        </p:nvSpPr>
        <p:spPr>
          <a:xfrm>
            <a:off x="4038600" y="5339833"/>
            <a:ext cx="4469424" cy="1121740"/>
          </a:xfrm>
        </p:spPr>
        <p:txBody>
          <a:bodyPr>
            <a:normAutofit/>
          </a:bodyPr>
          <a:lstStyle/>
          <a:p>
            <a:pPr>
              <a:lnSpc>
                <a:spcPct val="60000"/>
              </a:lnSpc>
            </a:pPr>
            <a:r>
              <a:rPr lang="en-US" sz="2800" dirty="0">
                <a:latin typeface="Avenir Medium" panose="02000503020000020003" pitchFamily="2" charset="0"/>
              </a:rPr>
              <a:t>Katelyn Morrison</a:t>
            </a:r>
          </a:p>
          <a:p>
            <a:pPr>
              <a:lnSpc>
                <a:spcPct val="60000"/>
              </a:lnSpc>
            </a:pPr>
            <a:r>
              <a:rPr lang="en-US" sz="2800" dirty="0">
                <a:latin typeface="Avenir Medium" panose="02000503020000020003" pitchFamily="2" charset="0"/>
              </a:rPr>
              <a:t>Kmorrison@pitt.edu</a:t>
            </a:r>
          </a:p>
        </p:txBody>
      </p:sp>
      <p:sp>
        <p:nvSpPr>
          <p:cNvPr id="5" name="Date Placeholder 4">
            <a:extLst>
              <a:ext uri="{FF2B5EF4-FFF2-40B4-BE49-F238E27FC236}">
                <a16:creationId xmlns:a16="http://schemas.microsoft.com/office/drawing/2014/main" id="{FE378BE2-6BFE-0347-845A-609F58DE7A72}"/>
              </a:ext>
            </a:extLst>
          </p:cNvPr>
          <p:cNvSpPr>
            <a:spLocks noGrp="1"/>
          </p:cNvSpPr>
          <p:nvPr>
            <p:ph type="dt" sz="half" idx="10"/>
          </p:nvPr>
        </p:nvSpPr>
        <p:spPr/>
        <p:txBody>
          <a:bodyPr/>
          <a:lstStyle/>
          <a:p>
            <a:r>
              <a:rPr lang="en-US" dirty="0">
                <a:solidFill>
                  <a:schemeClr val="bg2"/>
                </a:solidFill>
                <a:latin typeface="Avenir Book" panose="02000503020000020003" pitchFamily="2" charset="0"/>
              </a:rPr>
              <a:t>January 8th, 2021</a:t>
            </a:r>
          </a:p>
        </p:txBody>
      </p:sp>
      <p:sp>
        <p:nvSpPr>
          <p:cNvPr id="6" name="Footer Placeholder 5">
            <a:extLst>
              <a:ext uri="{FF2B5EF4-FFF2-40B4-BE49-F238E27FC236}">
                <a16:creationId xmlns:a16="http://schemas.microsoft.com/office/drawing/2014/main" id="{4CC5E33A-CA32-C343-B305-A6B11D163C48}"/>
              </a:ext>
            </a:extLst>
          </p:cNvPr>
          <p:cNvSpPr>
            <a:spLocks noGrp="1"/>
          </p:cNvSpPr>
          <p:nvPr>
            <p:ph type="ftr" sz="quarter" idx="11"/>
          </p:nvPr>
        </p:nvSpPr>
        <p:spPr>
          <a:xfrm>
            <a:off x="4038600" y="6367018"/>
            <a:ext cx="4114800" cy="365125"/>
          </a:xfrm>
        </p:spPr>
        <p:txBody>
          <a:bodyPr/>
          <a:lstStyle/>
          <a:p>
            <a:r>
              <a:rPr lang="en-US" dirty="0">
                <a:solidFill>
                  <a:schemeClr val="bg2"/>
                </a:solidFill>
                <a:latin typeface="Avenir Book" panose="02000503020000020003" pitchFamily="2" charset="0"/>
              </a:rPr>
              <a:t>AI for Social Good Workshop ~ IJCAI</a:t>
            </a:r>
          </a:p>
        </p:txBody>
      </p:sp>
      <p:sp>
        <p:nvSpPr>
          <p:cNvPr id="7" name="Slide Number Placeholder 6">
            <a:extLst>
              <a:ext uri="{FF2B5EF4-FFF2-40B4-BE49-F238E27FC236}">
                <a16:creationId xmlns:a16="http://schemas.microsoft.com/office/drawing/2014/main" id="{EAFC63BF-AEDC-1440-8A31-79F26381D58C}"/>
              </a:ext>
            </a:extLst>
          </p:cNvPr>
          <p:cNvSpPr>
            <a:spLocks noGrp="1"/>
          </p:cNvSpPr>
          <p:nvPr>
            <p:ph type="sldNum" sz="quarter" idx="12"/>
          </p:nvPr>
        </p:nvSpPr>
        <p:spPr/>
        <p:txBody>
          <a:bodyPr/>
          <a:lstStyle/>
          <a:p>
            <a:fld id="{D89A5D77-AE30-494F-8CBA-7D2DEA2BDA51}" type="slidenum">
              <a:rPr lang="en-US" smtClean="0">
                <a:solidFill>
                  <a:schemeClr val="bg2"/>
                </a:solidFill>
                <a:latin typeface="Avenir Book" panose="02000503020000020003" pitchFamily="2" charset="0"/>
              </a:rPr>
              <a:t>4</a:t>
            </a:fld>
            <a:endParaRPr lang="en-US" dirty="0">
              <a:solidFill>
                <a:schemeClr val="bg2"/>
              </a:solidFill>
              <a:latin typeface="Avenir Book" panose="02000503020000020003" pitchFamily="2" charset="0"/>
            </a:endParaRPr>
          </a:p>
        </p:txBody>
      </p:sp>
      <p:pic>
        <p:nvPicPr>
          <p:cNvPr id="12" name="Picture 11" descr="A blue and yellow logo&#10;&#10;Description automatically generated with low confidence">
            <a:extLst>
              <a:ext uri="{FF2B5EF4-FFF2-40B4-BE49-F238E27FC236}">
                <a16:creationId xmlns:a16="http://schemas.microsoft.com/office/drawing/2014/main" id="{60BCF26D-F878-C947-A296-521F3ACA7C97}"/>
              </a:ext>
            </a:extLst>
          </p:cNvPr>
          <p:cNvPicPr>
            <a:picLocks noChangeAspect="1"/>
          </p:cNvPicPr>
          <p:nvPr/>
        </p:nvPicPr>
        <p:blipFill>
          <a:blip r:embed="rId4"/>
          <a:stretch>
            <a:fillRect/>
          </a:stretch>
        </p:blipFill>
        <p:spPr>
          <a:xfrm>
            <a:off x="3265580" y="276319"/>
            <a:ext cx="5660840" cy="1009403"/>
          </a:xfrm>
          <a:prstGeom prst="rect">
            <a:avLst/>
          </a:prstGeom>
        </p:spPr>
      </p:pic>
      <p:sp>
        <p:nvSpPr>
          <p:cNvPr id="8" name="Subtitle 2">
            <a:extLst>
              <a:ext uri="{FF2B5EF4-FFF2-40B4-BE49-F238E27FC236}">
                <a16:creationId xmlns:a16="http://schemas.microsoft.com/office/drawing/2014/main" id="{CD74A492-D7EC-B84F-B963-20CA818112D0}"/>
              </a:ext>
            </a:extLst>
          </p:cNvPr>
          <p:cNvSpPr txBox="1">
            <a:spLocks/>
          </p:cNvSpPr>
          <p:nvPr/>
        </p:nvSpPr>
        <p:spPr>
          <a:xfrm>
            <a:off x="3724053" y="4226056"/>
            <a:ext cx="4743894" cy="112173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60000"/>
              </a:lnSpc>
            </a:pPr>
            <a:r>
              <a:rPr lang="en-US" sz="2800" b="1" dirty="0">
                <a:latin typeface="Avenir Medium" panose="02000503020000020003" pitchFamily="2" charset="0"/>
              </a:rPr>
              <a:t>Thanks to the workshop organizers, reviewers and mentors! </a:t>
            </a:r>
          </a:p>
        </p:txBody>
      </p:sp>
    </p:spTree>
    <p:extLst>
      <p:ext uri="{BB962C8B-B14F-4D97-AF65-F5344CB8AC3E}">
        <p14:creationId xmlns:p14="http://schemas.microsoft.com/office/powerpoint/2010/main" val="5870207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2284</TotalTime>
  <Words>826</Words>
  <Application>Microsoft Macintosh PowerPoint</Application>
  <PresentationFormat>Widescreen</PresentationFormat>
  <Paragraphs>88</Paragraphs>
  <Slides>4</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Arial</vt:lpstr>
      <vt:lpstr>Avenir Black</vt:lpstr>
      <vt:lpstr>Avenir Book</vt:lpstr>
      <vt:lpstr>Avenir Medium</vt:lpstr>
      <vt:lpstr>Calibri</vt:lpstr>
      <vt:lpstr>Calibri Light</vt:lpstr>
      <vt:lpstr>Office Theme</vt:lpstr>
      <vt:lpstr>Reducing Discrimination in Learning Algorithms for Social Good in Sociotechnical Systems</vt:lpstr>
      <vt:lpstr>Learning Algorithms for Smart Mobility Systems</vt:lpstr>
      <vt:lpstr>Discrimination in Smart Mobility Systems</vt:lpstr>
      <vt:lpstr>Reducing Discrimination in Learning Algorithms for Social Good in Sociotechnical Systems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Reducing Discrimination in Learning Algorithms for Social Good in Sociotechnical Systems</dc:title>
  <dc:creator>Morrison, Katelyn Christina</dc:creator>
  <cp:lastModifiedBy>Morrison, Katelyn Christina</cp:lastModifiedBy>
  <cp:revision>40</cp:revision>
  <dcterms:created xsi:type="dcterms:W3CDTF">2021-01-05T18:08:53Z</dcterms:created>
  <dcterms:modified xsi:type="dcterms:W3CDTF">2021-01-07T23:45:19Z</dcterms:modified>
</cp:coreProperties>
</file>

<file path=docProps/thumbnail.jpeg>
</file>